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5" r:id="rId5"/>
    <p:sldId id="259" r:id="rId6"/>
    <p:sldId id="261" r:id="rId7"/>
    <p:sldId id="262" r:id="rId8"/>
    <p:sldId id="263" r:id="rId9"/>
    <p:sldId id="264" r:id="rId10"/>
    <p:sldId id="266" r:id="rId11"/>
    <p:sldId id="269" r:id="rId12"/>
    <p:sldId id="27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75F2C-457B-4298-B3CB-227167D41F6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3B2C2-CBFC-4024-8010-84FF24B57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1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стикеры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B2C2-CBFC-4024-8010-84FF24B578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98B14-D8D7-144B-B91B-0A848805CF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3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2E72-465A-4EDC-8DC2-56D2C6B071AD}" type="datetime1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Foreign Languages Department, NMU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26C8-7898-423D-9287-053D784640D5}" type="datetime1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Foreign Languages Department, NMU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0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E1A50-CB4F-4151-8E74-AA6418010F7B}" type="datetime1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Foreign Languages Department, NMU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04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8B9A-84A1-4366-B1AD-E5BB827FBB49}" type="datetime1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Foreign Languages Department, NMU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7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0D17-90C8-418B-A411-D86AEAD946BA}" type="datetime1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Foreign Languages Department, NMU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0912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C172-FFD0-4F36-B904-412291D802A7}" type="datetime1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Foreign Languages Department, NMU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1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B922-775A-469D-A5B6-CD267B642534}" type="datetime1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Foreign Languages Department, NMU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2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840B-4EAC-4D8A-B8F8-24CBF943CB22}" type="datetime1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Foreign Languages Department, NMU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7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40F8-E804-4AAB-866C-EEE9E5E96855}" type="datetime1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Foreign Languages Department, NMU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5372-877F-4B70-B5DD-0DBA0868C299}" type="datetime1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Foreign Languages Department, NMU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0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1F13-9E45-481A-B1FC-CD3E4100A60E}" type="datetime1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Foreign Languages Department, NMU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1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B871-9657-4595-90A5-55DFB17E6004}" type="datetime1">
              <a:rPr lang="ru-RU" smtClean="0"/>
              <a:t>01.03.2017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Foreign Languages Department, NMU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8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A209-2901-4215-92D1-AE97D88A8F22}" type="datetime1">
              <a:rPr lang="ru-RU" smtClean="0"/>
              <a:t>01.03.2017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Foreign Languages Department, NMU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D465-1940-4EF4-8A1D-494178DFCC58}" type="datetime1">
              <a:rPr lang="ru-RU" smtClean="0"/>
              <a:t>01.03.2017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Foreign Languages Department, NMU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0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9E46-B561-4465-8D9E-DDB69368893E}" type="datetime1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Foreign Languages Department, NMU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7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C18E-D994-4638-AA03-40EC21C2DFDA}" type="datetime1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Foreign Languages Department, NMU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1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FEFB2-BAD4-4A92-9CA0-6A5F486E0D57}" type="datetime1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Foreign Languages Department, NMU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E98F44-E1CF-40FB-88AE-99C106EC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47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fap.com/bgnd/whatfram.htm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Teaching EAP in terms of academic mobility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374607"/>
          </a:xfrm>
        </p:spPr>
        <p:txBody>
          <a:bodyPr>
            <a:normAutofit/>
          </a:bodyPr>
          <a:lstStyle/>
          <a:p>
            <a:r>
              <a:rPr lang="en-US" sz="2200" dirty="0"/>
              <a:t>British Council Ukraine “English for Universities” project</a:t>
            </a:r>
          </a:p>
          <a:p>
            <a:r>
              <a:rPr lang="en-US" sz="2200" dirty="0"/>
              <a:t>Dissemination event</a:t>
            </a:r>
          </a:p>
          <a:p>
            <a:r>
              <a:rPr lang="en-US" sz="2200" dirty="0" err="1"/>
              <a:t>Nataliia</a:t>
            </a:r>
            <a:r>
              <a:rPr lang="en-US" sz="2200" dirty="0"/>
              <a:t> </a:t>
            </a:r>
            <a:r>
              <a:rPr lang="en-US" sz="2200" dirty="0" err="1"/>
              <a:t>Nechai</a:t>
            </a:r>
            <a:r>
              <a:rPr lang="en-US" sz="2200" dirty="0"/>
              <a:t>, Oksana </a:t>
            </a:r>
            <a:r>
              <a:rPr lang="en-US" sz="2200" dirty="0" err="1"/>
              <a:t>Khazova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246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29" y="5779629"/>
            <a:ext cx="474810" cy="533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3000"/>
              <a:t>Features of Academic English </a:t>
            </a:r>
            <a:r>
              <a:rPr lang="en-US" sz="3000" b="1"/>
              <a:t>style</a:t>
            </a:r>
            <a:br>
              <a:rPr lang="en-US" sz="3000" b="1"/>
            </a:br>
            <a:br>
              <a:rPr lang="en-US" sz="3000" b="1"/>
            </a:br>
            <a:r>
              <a:rPr lang="en-US" sz="3000" b="1"/>
              <a:t>	Complexity</a:t>
            </a:r>
            <a:br>
              <a:rPr lang="en-US" sz="3000"/>
            </a:br>
            <a:r>
              <a:rPr lang="en-US" sz="3000"/>
              <a:t>		</a:t>
            </a:r>
            <a:r>
              <a:rPr lang="en-US" sz="3000" b="1"/>
              <a:t>Formality</a:t>
            </a:r>
            <a:br>
              <a:rPr lang="en-US" sz="3000" b="1"/>
            </a:br>
            <a:r>
              <a:rPr lang="en-US" sz="3000" b="1"/>
              <a:t>			Precision </a:t>
            </a:r>
            <a:br>
              <a:rPr lang="en-US" sz="3000" b="1"/>
            </a:br>
            <a:r>
              <a:rPr lang="en-US" sz="3000" b="1"/>
              <a:t>				Objectivity</a:t>
            </a:r>
            <a:br>
              <a:rPr lang="en-US" sz="3000" b="1"/>
            </a:br>
            <a:r>
              <a:rPr lang="en-US" sz="3000" b="1"/>
              <a:t>	Explicitness</a:t>
            </a:r>
            <a:br>
              <a:rPr lang="en-US" sz="3000" b="1"/>
            </a:br>
            <a:r>
              <a:rPr lang="en-US" sz="3000" b="1"/>
              <a:t>		Accuracy</a:t>
            </a:r>
            <a:br>
              <a:rPr lang="en-US" sz="3000" b="1"/>
            </a:br>
            <a:r>
              <a:rPr lang="en-US" sz="3000" b="1"/>
              <a:t>			Hedging</a:t>
            </a:r>
            <a:br>
              <a:rPr lang="en-US" sz="3000" b="1"/>
            </a:br>
            <a:r>
              <a:rPr lang="en-US" sz="3000" b="1"/>
              <a:t>				Responsibility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en-US" sz="140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Foreign Languages Department, NMU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fld id="{60E98F44-E1CF-40FB-88AE-99C106EC678D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/>
              <a:t>10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41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/>
        </p:nvGrpSpPr>
        <p:grpSpPr>
          <a:xfrm>
            <a:off x="2694214" y="992248"/>
            <a:ext cx="6197245" cy="3169355"/>
            <a:chOff x="427182" y="2505364"/>
            <a:chExt cx="2955636" cy="977760"/>
          </a:xfrm>
        </p:grpSpPr>
        <p:sp>
          <p:nvSpPr>
            <p:cNvPr id="131" name="Rectangle 130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65777" y="2547997"/>
              <a:ext cx="2817041" cy="935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</a:rPr>
                <a:t>UEfAP</a:t>
              </a:r>
              <a:endParaRPr lang="en-US" sz="3600" dirty="0">
                <a:solidFill>
                  <a:schemeClr val="bg1"/>
                </a:solidFill>
              </a:endParaRPr>
            </a:p>
            <a:p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University English for Academic Purposes</a:t>
              </a:r>
            </a:p>
            <a:p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Andy </a:t>
              </a:r>
              <a:r>
                <a:rPr lang="en-US" sz="3200" dirty="0" err="1">
                  <a:solidFill>
                    <a:schemeClr val="bg1"/>
                  </a:solidFill>
                </a:rPr>
                <a:t>Gillet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52980" y="143654"/>
            <a:ext cx="1943252" cy="636129"/>
            <a:chOff x="427182" y="2505364"/>
            <a:chExt cx="2955636" cy="842818"/>
          </a:xfrm>
        </p:grpSpPr>
        <p:sp>
          <p:nvSpPr>
            <p:cNvPr id="3" name="Rectangle 2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5778" y="2547997"/>
              <a:ext cx="2817040" cy="611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Formality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86963" y="213921"/>
            <a:ext cx="139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Formality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64677" y="175831"/>
            <a:ext cx="208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Formality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13418" y="143654"/>
            <a:ext cx="1943252" cy="636129"/>
            <a:chOff x="427182" y="2505364"/>
            <a:chExt cx="2955636" cy="842818"/>
          </a:xfrm>
        </p:grpSpPr>
        <p:sp>
          <p:nvSpPr>
            <p:cNvPr id="24" name="Rectangle 23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5778" y="2547997"/>
              <a:ext cx="2817040" cy="611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Complexity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3856" y="143654"/>
            <a:ext cx="1943252" cy="636129"/>
            <a:chOff x="427182" y="2505364"/>
            <a:chExt cx="2955636" cy="842818"/>
          </a:xfrm>
        </p:grpSpPr>
        <p:sp>
          <p:nvSpPr>
            <p:cNvPr id="27" name="Rectangle 26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5778" y="2547997"/>
              <a:ext cx="2817040" cy="611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Precision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434293" y="143654"/>
            <a:ext cx="1943252" cy="636129"/>
            <a:chOff x="427182" y="2505364"/>
            <a:chExt cx="2955636" cy="842818"/>
          </a:xfrm>
        </p:grpSpPr>
        <p:sp>
          <p:nvSpPr>
            <p:cNvPr id="30" name="Rectangle 29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5778" y="2547997"/>
              <a:ext cx="2817040" cy="611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Objectivity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52980" y="876473"/>
            <a:ext cx="1943252" cy="426776"/>
            <a:chOff x="427182" y="2505364"/>
            <a:chExt cx="2955636" cy="842818"/>
          </a:xfrm>
        </p:grpSpPr>
        <p:sp>
          <p:nvSpPr>
            <p:cNvPr id="33" name="Rectangle 32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5778" y="2547997"/>
              <a:ext cx="2817040" cy="79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Non colloquial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35796" y="1433250"/>
            <a:ext cx="2418074" cy="426776"/>
            <a:chOff x="209514" y="2505364"/>
            <a:chExt cx="3173304" cy="842818"/>
          </a:xfrm>
        </p:grpSpPr>
        <p:sp>
          <p:nvSpPr>
            <p:cNvPr id="39" name="Rectangle 38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9514" y="2547997"/>
              <a:ext cx="2989807" cy="79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No contractions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13418" y="902929"/>
            <a:ext cx="1943252" cy="426776"/>
            <a:chOff x="427182" y="2505364"/>
            <a:chExt cx="2955636" cy="842818"/>
          </a:xfrm>
        </p:grpSpPr>
        <p:sp>
          <p:nvSpPr>
            <p:cNvPr id="42" name="Rectangle 41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5778" y="2547997"/>
              <a:ext cx="2817040" cy="79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Noun based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913418" y="1428172"/>
            <a:ext cx="1943252" cy="426776"/>
            <a:chOff x="427182" y="2505364"/>
            <a:chExt cx="2955636" cy="842818"/>
          </a:xfrm>
        </p:grpSpPr>
        <p:sp>
          <p:nvSpPr>
            <p:cNvPr id="47" name="Rectangle 46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5778" y="2547997"/>
              <a:ext cx="2817040" cy="79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Subordinated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913418" y="2002221"/>
            <a:ext cx="1943252" cy="426776"/>
            <a:chOff x="427182" y="2505364"/>
            <a:chExt cx="2955636" cy="842818"/>
          </a:xfrm>
        </p:grpSpPr>
        <p:sp>
          <p:nvSpPr>
            <p:cNvPr id="50" name="Rectangle 49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5778" y="2547997"/>
              <a:ext cx="2817040" cy="79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Passive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24558" y="2536935"/>
            <a:ext cx="2080519" cy="729474"/>
            <a:chOff x="427182" y="2505364"/>
            <a:chExt cx="2955636" cy="1440601"/>
          </a:xfrm>
        </p:grpSpPr>
        <p:sp>
          <p:nvSpPr>
            <p:cNvPr id="53" name="Rectangle 52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5778" y="2547997"/>
              <a:ext cx="2817040" cy="139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Lexically dense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913418" y="3071651"/>
            <a:ext cx="2305806" cy="729474"/>
            <a:chOff x="427182" y="2505364"/>
            <a:chExt cx="2955636" cy="1440601"/>
          </a:xfrm>
        </p:grpSpPr>
        <p:sp>
          <p:nvSpPr>
            <p:cNvPr id="56" name="Rectangle 55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5778" y="2547997"/>
              <a:ext cx="2817040" cy="139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Lexically varied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73856" y="899132"/>
            <a:ext cx="1943252" cy="426776"/>
            <a:chOff x="427182" y="2505364"/>
            <a:chExt cx="2955636" cy="842818"/>
          </a:xfrm>
        </p:grpSpPr>
        <p:sp>
          <p:nvSpPr>
            <p:cNvPr id="59" name="Rectangle 58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5778" y="2547997"/>
              <a:ext cx="2817040" cy="79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Exact measure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139240" y="1449760"/>
            <a:ext cx="2204347" cy="729474"/>
            <a:chOff x="427182" y="2505364"/>
            <a:chExt cx="2955636" cy="1440601"/>
          </a:xfrm>
        </p:grpSpPr>
        <p:sp>
          <p:nvSpPr>
            <p:cNvPr id="62" name="Rectangle 61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65778" y="2547997"/>
              <a:ext cx="2817040" cy="139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Indicate priority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434293" y="889878"/>
            <a:ext cx="1943252" cy="426776"/>
            <a:chOff x="427182" y="2505364"/>
            <a:chExt cx="2955636" cy="842818"/>
          </a:xfrm>
        </p:grpSpPr>
        <p:sp>
          <p:nvSpPr>
            <p:cNvPr id="65" name="Rectangle 64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5778" y="2547997"/>
              <a:ext cx="2817040" cy="79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Avoid bias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423153" y="1444682"/>
            <a:ext cx="2445630" cy="729474"/>
            <a:chOff x="410238" y="2505364"/>
            <a:chExt cx="3215249" cy="1440601"/>
          </a:xfrm>
        </p:grpSpPr>
        <p:sp>
          <p:nvSpPr>
            <p:cNvPr id="68" name="Rectangle 67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10238" y="2547997"/>
              <a:ext cx="3215249" cy="139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Evaluate evidence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423153" y="2005586"/>
            <a:ext cx="2337320" cy="729474"/>
            <a:chOff x="427182" y="2505364"/>
            <a:chExt cx="2955636" cy="1440601"/>
          </a:xfrm>
        </p:grpSpPr>
        <p:sp>
          <p:nvSpPr>
            <p:cNvPr id="71" name="Rectangle 70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65778" y="2547997"/>
              <a:ext cx="2817040" cy="139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</a:rPr>
                <a:t>Emphasise</a:t>
              </a:r>
              <a:r>
                <a:rPr lang="en-US" sz="2000" dirty="0">
                  <a:solidFill>
                    <a:schemeClr val="bg1"/>
                  </a:solidFill>
                </a:rPr>
                <a:t> info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421963" y="2583760"/>
            <a:ext cx="2115130" cy="729474"/>
            <a:chOff x="427182" y="2505364"/>
            <a:chExt cx="2955636" cy="1440601"/>
          </a:xfrm>
        </p:grpSpPr>
        <p:sp>
          <p:nvSpPr>
            <p:cNvPr id="74" name="Rectangle 73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65778" y="2547997"/>
              <a:ext cx="2817040" cy="139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No refer writer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744103" y="3560044"/>
            <a:ext cx="1943252" cy="636129"/>
            <a:chOff x="427182" y="2505364"/>
            <a:chExt cx="2955636" cy="842818"/>
          </a:xfrm>
        </p:grpSpPr>
        <p:sp>
          <p:nvSpPr>
            <p:cNvPr id="77" name="Rectangle 76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5778" y="2547997"/>
              <a:ext cx="2817040" cy="611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Explicitness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335041" y="4337423"/>
            <a:ext cx="2702924" cy="426776"/>
            <a:chOff x="339418" y="2505364"/>
            <a:chExt cx="3576663" cy="842818"/>
          </a:xfrm>
        </p:grpSpPr>
        <p:sp>
          <p:nvSpPr>
            <p:cNvPr id="80" name="Rectangle 79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39418" y="2547997"/>
              <a:ext cx="3576663" cy="729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State purpose / POV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094014" y="4909734"/>
            <a:ext cx="2736181" cy="426776"/>
            <a:chOff x="58430" y="2505364"/>
            <a:chExt cx="3541641" cy="842818"/>
          </a:xfrm>
        </p:grpSpPr>
        <p:sp>
          <p:nvSpPr>
            <p:cNvPr id="89" name="Rectangle 88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8430" y="2547997"/>
              <a:ext cx="3541641" cy="79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Text relationship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335040" y="6023728"/>
            <a:ext cx="2362266" cy="729474"/>
            <a:chOff x="427182" y="2505364"/>
            <a:chExt cx="2955636" cy="1440601"/>
          </a:xfrm>
        </p:grpSpPr>
        <p:sp>
          <p:nvSpPr>
            <p:cNvPr id="92" name="Rectangle 91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65778" y="2547997"/>
              <a:ext cx="2817040" cy="139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Avoid ambiguity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902278" y="4161604"/>
            <a:ext cx="1943252" cy="636129"/>
            <a:chOff x="427182" y="2505364"/>
            <a:chExt cx="2955636" cy="842818"/>
          </a:xfrm>
        </p:grpSpPr>
        <p:sp>
          <p:nvSpPr>
            <p:cNvPr id="95" name="Rectangle 94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65778" y="2547997"/>
              <a:ext cx="2817040" cy="611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Hedging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445330" y="4907828"/>
            <a:ext cx="2728526" cy="426776"/>
            <a:chOff x="-11217" y="2505364"/>
            <a:chExt cx="3893406" cy="842818"/>
          </a:xfrm>
        </p:grpSpPr>
        <p:sp>
          <p:nvSpPr>
            <p:cNvPr id="98" name="Rectangle 97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-11217" y="2547997"/>
              <a:ext cx="3893406" cy="79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Evaluate position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596232" y="5462632"/>
            <a:ext cx="2543008" cy="426776"/>
            <a:chOff x="216509" y="2505364"/>
            <a:chExt cx="3341198" cy="842818"/>
          </a:xfrm>
        </p:grpSpPr>
        <p:sp>
          <p:nvSpPr>
            <p:cNvPr id="101" name="Rectangle 100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16509" y="2547997"/>
              <a:ext cx="3341198" cy="79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Evaluate evidence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683783" y="6023536"/>
            <a:ext cx="2161749" cy="729474"/>
            <a:chOff x="427182" y="2505364"/>
            <a:chExt cx="2955638" cy="1440601"/>
          </a:xfrm>
        </p:grpSpPr>
        <p:sp>
          <p:nvSpPr>
            <p:cNvPr id="104" name="Rectangle 103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7184" y="2547997"/>
              <a:ext cx="2955636" cy="139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Show other POV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971654" y="4201766"/>
            <a:ext cx="2190822" cy="863175"/>
            <a:chOff x="427182" y="2505364"/>
            <a:chExt cx="2955636" cy="1143635"/>
          </a:xfrm>
        </p:grpSpPr>
        <p:sp>
          <p:nvSpPr>
            <p:cNvPr id="107" name="Rectangle 106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52201" y="2547997"/>
              <a:ext cx="2930617" cy="1101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Responsibility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049643" y="4947990"/>
            <a:ext cx="2272381" cy="426776"/>
            <a:chOff x="427182" y="2505364"/>
            <a:chExt cx="3198303" cy="842818"/>
          </a:xfrm>
        </p:grpSpPr>
        <p:sp>
          <p:nvSpPr>
            <p:cNvPr id="110" name="Rectangle 109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27182" y="2547997"/>
              <a:ext cx="3198303" cy="79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Justify position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982793" y="5502794"/>
            <a:ext cx="2350371" cy="729474"/>
            <a:chOff x="410238" y="2505364"/>
            <a:chExt cx="3215249" cy="1440601"/>
          </a:xfrm>
        </p:grpSpPr>
        <p:sp>
          <p:nvSpPr>
            <p:cNvPr id="113" name="Rectangle 112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10238" y="2547997"/>
              <a:ext cx="3215249" cy="139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Provide evidence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901659" y="6063698"/>
            <a:ext cx="2260820" cy="729474"/>
            <a:chOff x="427182" y="2505364"/>
            <a:chExt cx="2955638" cy="1440601"/>
          </a:xfrm>
        </p:grpSpPr>
        <p:sp>
          <p:nvSpPr>
            <p:cNvPr id="116" name="Rectangle 115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27184" y="2547997"/>
              <a:ext cx="2955636" cy="139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Explain material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389290" y="4202145"/>
            <a:ext cx="1943252" cy="636129"/>
            <a:chOff x="427182" y="2505364"/>
            <a:chExt cx="2955636" cy="842818"/>
          </a:xfrm>
        </p:grpSpPr>
        <p:sp>
          <p:nvSpPr>
            <p:cNvPr id="120" name="Rectangle 119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52201" y="2547997"/>
              <a:ext cx="2930617" cy="611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Accuracy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8389291" y="4948369"/>
            <a:ext cx="2102799" cy="426776"/>
            <a:chOff x="427182" y="2505364"/>
            <a:chExt cx="3198303" cy="842818"/>
          </a:xfrm>
        </p:grpSpPr>
        <p:sp>
          <p:nvSpPr>
            <p:cNvPr id="123" name="Rectangle 122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27182" y="2547997"/>
              <a:ext cx="3198303" cy="79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Exact meaning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8389290" y="5503173"/>
            <a:ext cx="2113940" cy="426776"/>
            <a:chOff x="410238" y="2505364"/>
            <a:chExt cx="3215249" cy="842818"/>
          </a:xfrm>
        </p:grpSpPr>
        <p:sp>
          <p:nvSpPr>
            <p:cNvPr id="126" name="Rectangle 125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10238" y="2547997"/>
              <a:ext cx="3215249" cy="79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Exact word form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389291" y="6064077"/>
            <a:ext cx="1943253" cy="426776"/>
            <a:chOff x="427182" y="2505364"/>
            <a:chExt cx="2955638" cy="842818"/>
          </a:xfrm>
        </p:grpSpPr>
        <p:sp>
          <p:nvSpPr>
            <p:cNvPr id="129" name="Rectangle 128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27184" y="2547997"/>
              <a:ext cx="2955636" cy="79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Field specific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335042" y="5440895"/>
            <a:ext cx="2491579" cy="667919"/>
            <a:chOff x="373311" y="2505364"/>
            <a:chExt cx="3226760" cy="1319039"/>
          </a:xfrm>
        </p:grpSpPr>
        <p:sp>
          <p:nvSpPr>
            <p:cNvPr id="138" name="Rectangle 137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73311" y="2547997"/>
              <a:ext cx="3226760" cy="1276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Specific relationship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704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41272" y="236209"/>
            <a:ext cx="2955636" cy="842818"/>
            <a:chOff x="427182" y="2505364"/>
            <a:chExt cx="2955636" cy="842818"/>
          </a:xfrm>
        </p:grpSpPr>
        <p:sp>
          <p:nvSpPr>
            <p:cNvPr id="3" name="Rectangle 2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5776" y="2547997"/>
              <a:ext cx="2817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IELTS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32058" y="1426371"/>
            <a:ext cx="1858819" cy="1067446"/>
            <a:chOff x="427182" y="2505364"/>
            <a:chExt cx="2955636" cy="842818"/>
          </a:xfrm>
        </p:grpSpPr>
        <p:sp>
          <p:nvSpPr>
            <p:cNvPr id="9" name="Rectangle 8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777" y="2547997"/>
              <a:ext cx="2817041" cy="75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Passive voice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77713" y="1426371"/>
            <a:ext cx="1858819" cy="1067446"/>
            <a:chOff x="427182" y="2505364"/>
            <a:chExt cx="2955636" cy="842818"/>
          </a:xfrm>
        </p:grpSpPr>
        <p:sp>
          <p:nvSpPr>
            <p:cNvPr id="12" name="Rectangle 11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777" y="2547997"/>
              <a:ext cx="2817041" cy="75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Tense &amp; Aspect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23368" y="1426371"/>
            <a:ext cx="2290618" cy="1067446"/>
            <a:chOff x="427182" y="2505364"/>
            <a:chExt cx="2955637" cy="842818"/>
          </a:xfrm>
        </p:grpSpPr>
        <p:sp>
          <p:nvSpPr>
            <p:cNvPr id="15" name="Rectangle 14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5777" y="2547997"/>
              <a:ext cx="2817042" cy="413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Modality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86403" y="1426371"/>
            <a:ext cx="1858819" cy="1067446"/>
            <a:chOff x="427182" y="2505364"/>
            <a:chExt cx="2955636" cy="842818"/>
          </a:xfrm>
        </p:grpSpPr>
        <p:sp>
          <p:nvSpPr>
            <p:cNvPr id="18" name="Rectangle 17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5777" y="2547997"/>
              <a:ext cx="2817041" cy="75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Noun Based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86403" y="2618969"/>
            <a:ext cx="1945249" cy="1067447"/>
            <a:chOff x="427182" y="2505364"/>
            <a:chExt cx="2955636" cy="842818"/>
          </a:xfrm>
        </p:grpSpPr>
        <p:sp>
          <p:nvSpPr>
            <p:cNvPr id="57" name="Rectangle 56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14993" y="2594789"/>
              <a:ext cx="2817041" cy="6561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60% of all content 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52980" y="3761376"/>
            <a:ext cx="1945249" cy="1343257"/>
            <a:chOff x="427182" y="2505364"/>
            <a:chExt cx="2955636" cy="842818"/>
          </a:xfrm>
        </p:grpSpPr>
        <p:sp>
          <p:nvSpPr>
            <p:cNvPr id="63" name="Rectangle 62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4993" y="2594789"/>
              <a:ext cx="2817041" cy="753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</a:rPr>
                <a:t>Premodified</a:t>
              </a:r>
              <a:r>
                <a:rPr lang="en-US" sz="2400" dirty="0">
                  <a:solidFill>
                    <a:schemeClr val="bg1"/>
                  </a:solidFill>
                </a:rPr>
                <a:t> (Adjective / noun)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552886" y="5199514"/>
            <a:ext cx="2011920" cy="1512846"/>
            <a:chOff x="325881" y="2505364"/>
            <a:chExt cx="3056937" cy="842818"/>
          </a:xfrm>
        </p:grpSpPr>
        <p:sp>
          <p:nvSpPr>
            <p:cNvPr id="73" name="Rectangle 72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25881" y="2594789"/>
              <a:ext cx="3006154" cy="668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</a:rPr>
                <a:t>Postmodified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(relative clause)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815125" y="2597380"/>
            <a:ext cx="1945249" cy="1067447"/>
            <a:chOff x="427182" y="2505364"/>
            <a:chExt cx="2955636" cy="842818"/>
          </a:xfrm>
        </p:grpSpPr>
        <p:sp>
          <p:nvSpPr>
            <p:cNvPr id="76" name="Rectangle 75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4993" y="2594789"/>
              <a:ext cx="2817041" cy="6561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25% of all verb use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598229" y="3739788"/>
            <a:ext cx="2311905" cy="1354972"/>
            <a:chOff x="147003" y="2505364"/>
            <a:chExt cx="3475710" cy="842818"/>
          </a:xfrm>
        </p:grpSpPr>
        <p:sp>
          <p:nvSpPr>
            <p:cNvPr id="80" name="Rectangle 79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47003" y="2594789"/>
              <a:ext cx="3475710" cy="753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Common verbs </a:t>
              </a:r>
              <a:r>
                <a:rPr lang="en-US" sz="2400" dirty="0" err="1">
                  <a:solidFill>
                    <a:schemeClr val="bg1"/>
                  </a:solidFill>
                </a:rPr>
                <a:t>incl</a:t>
              </a:r>
              <a:r>
                <a:rPr lang="en-US" sz="2400" dirty="0">
                  <a:solidFill>
                    <a:schemeClr val="bg1"/>
                  </a:solidFill>
                </a:rPr>
                <a:t> – made / given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825158" y="5246754"/>
            <a:ext cx="1945249" cy="1712183"/>
            <a:chOff x="427182" y="2505364"/>
            <a:chExt cx="2955636" cy="1074298"/>
          </a:xfrm>
        </p:grpSpPr>
        <p:sp>
          <p:nvSpPr>
            <p:cNvPr id="83" name="Rectangle 82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14993" y="2594789"/>
              <a:ext cx="2817041" cy="984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Short form (without by) common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943847" y="2584632"/>
            <a:ext cx="1945249" cy="1067447"/>
            <a:chOff x="427182" y="2505364"/>
            <a:chExt cx="2955636" cy="842818"/>
          </a:xfrm>
        </p:grpSpPr>
        <p:sp>
          <p:nvSpPr>
            <p:cNvPr id="90" name="Rectangle 89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14993" y="2594789"/>
              <a:ext cx="2817041" cy="6561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70% Present 15% Past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943847" y="3770610"/>
            <a:ext cx="1945249" cy="1067447"/>
            <a:chOff x="427182" y="2505364"/>
            <a:chExt cx="2955636" cy="842818"/>
          </a:xfrm>
        </p:grpSpPr>
        <p:sp>
          <p:nvSpPr>
            <p:cNvPr id="93" name="Rectangle 92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14993" y="2594789"/>
              <a:ext cx="2817041" cy="6561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94% simple aspect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925519" y="4941956"/>
            <a:ext cx="1945249" cy="1649059"/>
            <a:chOff x="427182" y="2264704"/>
            <a:chExt cx="2955636" cy="1302038"/>
          </a:xfrm>
        </p:grpSpPr>
        <p:sp>
          <p:nvSpPr>
            <p:cNvPr id="96" name="Rectangle 95"/>
            <p:cNvSpPr/>
            <p:nvPr/>
          </p:nvSpPr>
          <p:spPr>
            <a:xfrm>
              <a:off x="427182" y="2264704"/>
              <a:ext cx="2955636" cy="12721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14993" y="2327395"/>
              <a:ext cx="2817041" cy="12393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6% perfective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2% progressive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155841" y="2584632"/>
            <a:ext cx="1945249" cy="1067447"/>
            <a:chOff x="427182" y="2505364"/>
            <a:chExt cx="2955636" cy="842818"/>
          </a:xfrm>
        </p:grpSpPr>
        <p:sp>
          <p:nvSpPr>
            <p:cNvPr id="99" name="Rectangle 98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14993" y="2594789"/>
              <a:ext cx="2817041" cy="6561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15% of all verb forms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155840" y="3779199"/>
            <a:ext cx="2290618" cy="1067446"/>
            <a:chOff x="427182" y="2505364"/>
            <a:chExt cx="2955637" cy="842818"/>
          </a:xfrm>
        </p:grpSpPr>
        <p:sp>
          <p:nvSpPr>
            <p:cNvPr id="105" name="Rectangle 104"/>
            <p:cNvSpPr/>
            <p:nvPr/>
          </p:nvSpPr>
          <p:spPr>
            <a:xfrm>
              <a:off x="427182" y="2505364"/>
              <a:ext cx="2955636" cy="84281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65777" y="2547997"/>
              <a:ext cx="2817042" cy="413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Cohesion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972366" y="4999369"/>
            <a:ext cx="2575691" cy="1941196"/>
            <a:chOff x="427182" y="2505363"/>
            <a:chExt cx="2955636" cy="1836252"/>
          </a:xfrm>
        </p:grpSpPr>
        <p:sp>
          <p:nvSpPr>
            <p:cNvPr id="108" name="Rectangle 107"/>
            <p:cNvSpPr/>
            <p:nvPr/>
          </p:nvSpPr>
          <p:spPr>
            <a:xfrm>
              <a:off x="427182" y="2505363"/>
              <a:ext cx="2955636" cy="16203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14993" y="2594789"/>
              <a:ext cx="2817041" cy="17468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Anaphoric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Specific Adverbs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Limited pronouns </a:t>
              </a:r>
              <a:r>
                <a:rPr lang="en-US" dirty="0">
                  <a:solidFill>
                    <a:schemeClr val="bg1"/>
                  </a:solidFill>
                </a:rPr>
                <a:t>(this, that, these, those)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75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29" y="5779629"/>
            <a:ext cx="474810" cy="533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/>
              <a:t>Thank you for cooperation!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98261" y="5956219"/>
            <a:ext cx="6297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Foreign Languages Department, NMU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402529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2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27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meeting hands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4" r="3" b="3"/>
          <a:stretch/>
        </p:blipFill>
        <p:spPr bwMode="auto">
          <a:xfrm>
            <a:off x="2007647" y="1930400"/>
            <a:ext cx="6583016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5974046"/>
            <a:ext cx="474810" cy="533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we are</a:t>
            </a:r>
            <a:br>
              <a:rPr lang="en-US"/>
            </a:br>
            <a:r>
              <a:rPr lang="en-US"/>
              <a:t>Who you are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            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Foreign Languages Department, NMU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z="1400" smtClean="0"/>
              <a:pPr/>
              <a:t>2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4561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english for academic purpose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" r="2" b="10795"/>
          <a:stretch/>
        </p:blipFill>
        <p:spPr bwMode="auto">
          <a:xfrm>
            <a:off x="332680" y="-1"/>
            <a:ext cx="5062280" cy="3429000"/>
          </a:xfrm>
          <a:custGeom>
            <a:avLst/>
            <a:gdLst>
              <a:gd name="connsiteX0" fmla="*/ 509916 w 5062280"/>
              <a:gd name="connsiteY0" fmla="*/ 0 h 3429000"/>
              <a:gd name="connsiteX1" fmla="*/ 5062280 w 5062280"/>
              <a:gd name="connsiteY1" fmla="*/ 0 h 3429000"/>
              <a:gd name="connsiteX2" fmla="*/ 5062280 w 5062280"/>
              <a:gd name="connsiteY2" fmla="*/ 21851 h 3429000"/>
              <a:gd name="connsiteX3" fmla="*/ 4549416 w 5062280"/>
              <a:gd name="connsiteY3" fmla="*/ 3429000 h 3429000"/>
              <a:gd name="connsiteX4" fmla="*/ 0 w 506228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what is english for academic purposes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r="2" b="2"/>
          <a:stretch/>
        </p:blipFill>
        <p:spPr bwMode="auto">
          <a:xfrm>
            <a:off x="20" y="3428999"/>
            <a:ext cx="4882076" cy="3429001"/>
          </a:xfrm>
          <a:custGeom>
            <a:avLst/>
            <a:gdLst>
              <a:gd name="connsiteX0" fmla="*/ 332680 w 4882096"/>
              <a:gd name="connsiteY0" fmla="*/ 0 h 3429001"/>
              <a:gd name="connsiteX1" fmla="*/ 4882096 w 4882096"/>
              <a:gd name="connsiteY1" fmla="*/ 0 h 3429001"/>
              <a:gd name="connsiteX2" fmla="*/ 4365943 w 4882096"/>
              <a:gd name="connsiteY2" fmla="*/ 3429001 h 3429001"/>
              <a:gd name="connsiteX3" fmla="*/ 0 w 4882096"/>
              <a:gd name="connsiteY3" fmla="*/ 3429001 h 3429001"/>
              <a:gd name="connsiteX4" fmla="*/ 0 w 4882096"/>
              <a:gd name="connsiteY4" fmla="*/ 2237155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2096" h="3429001">
                <a:moveTo>
                  <a:pt x="332680" y="0"/>
                </a:moveTo>
                <a:lnTo>
                  <a:pt x="4882096" y="0"/>
                </a:lnTo>
                <a:lnTo>
                  <a:pt x="4365943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669" y="5957300"/>
            <a:ext cx="474810" cy="533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0563" y="2404534"/>
            <a:ext cx="3893439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dirty="0"/>
              <a:t>What is EAP?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711596" y="6041362"/>
            <a:ext cx="3405476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/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            </a:t>
            </a:r>
            <a:r>
              <a:rPr lang="en-US" sz="140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Foreign Languages Department, NMU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/>
            <a:fld id="{60E98F44-E1CF-40FB-88AE-99C106EC678D}" type="slidenum">
              <a:rPr lang="en-US" sz="1400" smtClean="0"/>
              <a:pPr defTabSz="914400"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334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Foreign Languages Department, NMU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4</a:t>
            </a:fld>
            <a:endParaRPr lang="ru-RU"/>
          </a:p>
        </p:txBody>
      </p:sp>
      <p:pic>
        <p:nvPicPr>
          <p:cNvPr id="1028" name="Picture 4" descr="http://www.uefap.net/images/uefap/uefapc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534670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7334" y="833120"/>
            <a:ext cx="846666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  <a:latin typeface="+mj-lt"/>
              </a:rPr>
              <a:t>EAP – English for Academic Purposes – </a:t>
            </a:r>
            <a:endParaRPr lang="ru-RU" sz="3200" i="1" dirty="0">
              <a:solidFill>
                <a:srgbClr val="000000"/>
              </a:solidFill>
              <a:latin typeface="+mj-lt"/>
            </a:endParaRPr>
          </a:p>
          <a:p>
            <a:endParaRPr lang="ru-RU" sz="3200" i="1" dirty="0">
              <a:solidFill>
                <a:srgbClr val="000000"/>
              </a:solidFill>
              <a:latin typeface="+mj-lt"/>
            </a:endParaRPr>
          </a:p>
          <a:p>
            <a:r>
              <a:rPr lang="en-US" sz="3200" i="1" dirty="0">
                <a:solidFill>
                  <a:srgbClr val="000000"/>
                </a:solidFill>
                <a:latin typeface="+mj-lt"/>
              </a:rPr>
              <a:t>the</a:t>
            </a:r>
            <a:r>
              <a:rPr lang="en-US" sz="2000" i="1" dirty="0">
                <a:latin typeface="+mj-lt"/>
              </a:rPr>
              <a:t> </a:t>
            </a:r>
            <a:r>
              <a:rPr lang="en-US" sz="3200" b="1" i="1" dirty="0">
                <a:solidFill>
                  <a:srgbClr val="000000"/>
                </a:solidFill>
                <a:latin typeface="+mj-lt"/>
              </a:rPr>
              <a:t>language</a:t>
            </a:r>
            <a:r>
              <a:rPr lang="en-US" sz="3200" i="1" dirty="0">
                <a:solidFill>
                  <a:srgbClr val="000000"/>
                </a:solidFill>
                <a:latin typeface="+mj-lt"/>
              </a:rPr>
              <a:t> and associated </a:t>
            </a:r>
            <a:r>
              <a:rPr lang="en-US" sz="3200" b="1" i="1" dirty="0">
                <a:solidFill>
                  <a:srgbClr val="000000"/>
                </a:solidFill>
                <a:latin typeface="+mj-lt"/>
              </a:rPr>
              <a:t>practices</a:t>
            </a:r>
            <a:r>
              <a:rPr lang="en-US" sz="3200" i="1" dirty="0">
                <a:solidFill>
                  <a:srgbClr val="000000"/>
                </a:solidFill>
                <a:latin typeface="+mj-lt"/>
              </a:rPr>
              <a:t> that people need in order to undertake study or work in English medium higher education</a:t>
            </a:r>
            <a:endParaRPr lang="ru-RU" sz="3200" i="1" dirty="0">
              <a:solidFill>
                <a:srgbClr val="000000"/>
              </a:solidFill>
              <a:latin typeface="+mj-lt"/>
            </a:endParaRPr>
          </a:p>
          <a:p>
            <a:endParaRPr lang="ru-RU" sz="3200" dirty="0">
              <a:solidFill>
                <a:srgbClr val="000000"/>
              </a:solidFill>
              <a:latin typeface="+mj-lt"/>
            </a:endParaRPr>
          </a:p>
          <a:p>
            <a:pPr algn="r"/>
            <a:r>
              <a:rPr lang="en-GB" sz="2800" b="1" dirty="0"/>
              <a:t>Andy Gillett</a:t>
            </a:r>
          </a:p>
          <a:p>
            <a:pPr algn="r"/>
            <a:r>
              <a:rPr lang="en-GB" sz="2800" dirty="0">
                <a:latin typeface="+mj-lt"/>
                <a:hlinkClick r:id="rId3"/>
              </a:rPr>
              <a:t>http://www.uefap.com/bgnd/whatfram.htm</a:t>
            </a:r>
            <a:r>
              <a:rPr lang="ru-RU" sz="2800" dirty="0">
                <a:latin typeface="+mj-lt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29" y="5779629"/>
            <a:ext cx="474810" cy="5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2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whom?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77335" y="2690446"/>
            <a:ext cx="8596668" cy="3350916"/>
          </a:xfrm>
        </p:spPr>
        <p:txBody>
          <a:bodyPr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n-US" sz="2800" dirty="0"/>
              <a:t>School leavers</a:t>
            </a: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n-US" sz="2800" dirty="0"/>
              <a:t>Undergraduates</a:t>
            </a: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n-US" sz="2800" dirty="0"/>
              <a:t>Master’s</a:t>
            </a:r>
            <a:r>
              <a:rPr lang="ru-RU" sz="2800" dirty="0"/>
              <a:t> </a:t>
            </a:r>
            <a:r>
              <a:rPr lang="en-US" sz="2800" dirty="0"/>
              <a:t>students </a:t>
            </a: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n-US" sz="2800" dirty="0"/>
              <a:t>Postgraduates</a:t>
            </a: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n-US" sz="2800" dirty="0"/>
              <a:t>Faculty members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dirty="0"/>
              <a:t>   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Foreign Languages Department, NMU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29" y="5779629"/>
            <a:ext cx="474810" cy="5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1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604727" y="2075477"/>
            <a:ext cx="103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56338" y="3057417"/>
            <a:ext cx="128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Activities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11215" y="4326129"/>
            <a:ext cx="182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Characteristic Question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46905" y="5386079"/>
            <a:ext cx="99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Aim</a:t>
            </a:r>
          </a:p>
        </p:txBody>
      </p:sp>
      <p:sp>
        <p:nvSpPr>
          <p:cNvPr id="4" name="Right Arrow Callout 3"/>
          <p:cNvSpPr/>
          <p:nvPr/>
        </p:nvSpPr>
        <p:spPr>
          <a:xfrm rot="5400000">
            <a:off x="4092689" y="1418205"/>
            <a:ext cx="1241828" cy="1996705"/>
          </a:xfrm>
          <a:prstGeom prst="rightArrowCallout">
            <a:avLst/>
          </a:prstGeom>
          <a:noFill/>
          <a:ln w="31750">
            <a:solidFill>
              <a:schemeClr val="accent1">
                <a:shade val="95000"/>
                <a:satMod val="105000"/>
                <a:alpha val="9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ight Arrow Callout 5"/>
          <p:cNvSpPr/>
          <p:nvPr/>
        </p:nvSpPr>
        <p:spPr>
          <a:xfrm rot="5400000">
            <a:off x="3444405" y="2833551"/>
            <a:ext cx="2446609" cy="1996704"/>
          </a:xfrm>
          <a:prstGeom prst="rightArrowCallout">
            <a:avLst>
              <a:gd name="adj1" fmla="val 25000"/>
              <a:gd name="adj2" fmla="val 25000"/>
              <a:gd name="adj3" fmla="val 24372"/>
              <a:gd name="adj4" fmla="val 64977"/>
            </a:avLst>
          </a:prstGeom>
          <a:noFill/>
          <a:ln w="31750">
            <a:solidFill>
              <a:schemeClr val="accent1">
                <a:shade val="95000"/>
                <a:satMod val="105000"/>
                <a:alpha val="9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ight Arrow Callout 6"/>
          <p:cNvSpPr/>
          <p:nvPr/>
        </p:nvSpPr>
        <p:spPr>
          <a:xfrm rot="5400000">
            <a:off x="3968305" y="3897043"/>
            <a:ext cx="1411662" cy="1983850"/>
          </a:xfrm>
          <a:prstGeom prst="rightArrowCallout">
            <a:avLst/>
          </a:prstGeom>
          <a:noFill/>
          <a:ln w="31750">
            <a:solidFill>
              <a:schemeClr val="accent1">
                <a:shade val="95000"/>
                <a:satMod val="105000"/>
                <a:alpha val="9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3751740" y="1933342"/>
            <a:ext cx="1844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Memorisation</a:t>
            </a:r>
            <a:r>
              <a:rPr lang="en-US" sz="1400" dirty="0"/>
              <a:t> </a:t>
            </a:r>
            <a:r>
              <a:rPr lang="en-US" sz="1600" dirty="0"/>
              <a:t>&amp; imitation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2211" y="2996567"/>
            <a:ext cx="19560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Summarising</a:t>
            </a:r>
            <a:endParaRPr lang="en-US" sz="1400" dirty="0"/>
          </a:p>
          <a:p>
            <a:pPr algn="ctr"/>
            <a:r>
              <a:rPr lang="en-US" sz="1400" dirty="0"/>
              <a:t> Describing</a:t>
            </a:r>
          </a:p>
          <a:p>
            <a:pPr algn="ctr"/>
            <a:r>
              <a:rPr lang="en-US" sz="1400" dirty="0"/>
              <a:t>Identifying &amp; applying formulae &amp; information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2334" y="4512765"/>
            <a:ext cx="913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What</a:t>
            </a:r>
            <a:r>
              <a:rPr lang="en-US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95608" y="5487819"/>
            <a:ext cx="1529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Correctness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69357" y="5084004"/>
            <a:ext cx="2005974" cy="977539"/>
          </a:xfrm>
          <a:prstGeom prst="rect">
            <a:avLst/>
          </a:prstGeom>
          <a:noFill/>
          <a:ln w="31750">
            <a:solidFill>
              <a:schemeClr val="accent1">
                <a:shade val="95000"/>
                <a:satMod val="105000"/>
                <a:alpha val="9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ight Arrow Callout 17"/>
          <p:cNvSpPr/>
          <p:nvPr/>
        </p:nvSpPr>
        <p:spPr>
          <a:xfrm rot="5400000">
            <a:off x="6145470" y="1418205"/>
            <a:ext cx="1241828" cy="1996705"/>
          </a:xfrm>
          <a:prstGeom prst="rightArrowCallout">
            <a:avLst/>
          </a:prstGeom>
          <a:noFill/>
          <a:ln w="31750">
            <a:solidFill>
              <a:srgbClr val="FF6600">
                <a:alpha val="9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ight Arrow Callout 18"/>
          <p:cNvSpPr/>
          <p:nvPr/>
        </p:nvSpPr>
        <p:spPr>
          <a:xfrm rot="5400000">
            <a:off x="5543079" y="2822539"/>
            <a:ext cx="2446609" cy="1996704"/>
          </a:xfrm>
          <a:prstGeom prst="rightArrowCallout">
            <a:avLst>
              <a:gd name="adj1" fmla="val 13857"/>
              <a:gd name="adj2" fmla="val 15715"/>
              <a:gd name="adj3" fmla="val 24836"/>
              <a:gd name="adj4" fmla="val 64977"/>
            </a:avLst>
          </a:prstGeom>
          <a:noFill/>
          <a:ln w="31750">
            <a:solidFill>
              <a:srgbClr val="FF6600">
                <a:alpha val="9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ight Arrow Callout 19"/>
          <p:cNvSpPr/>
          <p:nvPr/>
        </p:nvSpPr>
        <p:spPr>
          <a:xfrm rot="5400000">
            <a:off x="6066979" y="3886031"/>
            <a:ext cx="1411662" cy="1983850"/>
          </a:xfrm>
          <a:prstGeom prst="rightArrowCallout">
            <a:avLst/>
          </a:prstGeom>
          <a:noFill/>
          <a:ln w="31750">
            <a:solidFill>
              <a:srgbClr val="FF6600">
                <a:alpha val="9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TextBox 20"/>
          <p:cNvSpPr txBox="1"/>
          <p:nvPr/>
        </p:nvSpPr>
        <p:spPr>
          <a:xfrm>
            <a:off x="5845780" y="2046810"/>
            <a:ext cx="1844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Critical thinking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80885" y="2985555"/>
            <a:ext cx="1956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Questioning, judging and recombining ideas and information into an argument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14377" y="4172125"/>
            <a:ext cx="775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02388" y="5301882"/>
            <a:ext cx="1026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Simple</a:t>
            </a:r>
          </a:p>
          <a:p>
            <a:r>
              <a:rPr lang="en-US" sz="1400" dirty="0">
                <a:solidFill>
                  <a:srgbClr val="FF0000"/>
                </a:solidFill>
              </a:rPr>
              <a:t>Originality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68031" y="5072992"/>
            <a:ext cx="2005974" cy="977539"/>
          </a:xfrm>
          <a:prstGeom prst="rect">
            <a:avLst/>
          </a:prstGeom>
          <a:noFill/>
          <a:ln w="31750">
            <a:solidFill>
              <a:srgbClr val="FF6600">
                <a:alpha val="99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6924860" y="4142933"/>
            <a:ext cx="1039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How valid?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How important</a:t>
            </a:r>
            <a:r>
              <a:rPr lang="en-US" sz="12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40903" y="5334919"/>
            <a:ext cx="1038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Reshaping material</a:t>
            </a:r>
          </a:p>
        </p:txBody>
      </p:sp>
      <p:sp>
        <p:nvSpPr>
          <p:cNvPr id="29" name="Right Arrow Callout 28"/>
          <p:cNvSpPr/>
          <p:nvPr/>
        </p:nvSpPr>
        <p:spPr>
          <a:xfrm rot="5400000">
            <a:off x="8236519" y="1499003"/>
            <a:ext cx="1241828" cy="1996705"/>
          </a:xfrm>
          <a:prstGeom prst="rightArrowCallout">
            <a:avLst/>
          </a:prstGeom>
          <a:noFill/>
          <a:ln w="31750">
            <a:solidFill>
              <a:schemeClr val="accent4">
                <a:lumMod val="60000"/>
                <a:lumOff val="40000"/>
                <a:alpha val="9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ight Arrow Callout 29"/>
          <p:cNvSpPr/>
          <p:nvPr/>
        </p:nvSpPr>
        <p:spPr>
          <a:xfrm rot="5400000">
            <a:off x="7634129" y="2816525"/>
            <a:ext cx="2446609" cy="1996704"/>
          </a:xfrm>
          <a:prstGeom prst="rightArrowCallout">
            <a:avLst>
              <a:gd name="adj1" fmla="val 34215"/>
              <a:gd name="adj2" fmla="val 25000"/>
              <a:gd name="adj3" fmla="val 24372"/>
              <a:gd name="adj4" fmla="val 64977"/>
            </a:avLst>
          </a:prstGeom>
          <a:noFill/>
          <a:ln w="31750">
            <a:solidFill>
              <a:schemeClr val="accent4">
                <a:lumMod val="60000"/>
                <a:lumOff val="40000"/>
                <a:alpha val="9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ight Arrow Callout 30"/>
          <p:cNvSpPr/>
          <p:nvPr/>
        </p:nvSpPr>
        <p:spPr>
          <a:xfrm rot="5400000">
            <a:off x="8158030" y="3880017"/>
            <a:ext cx="1411661" cy="1983850"/>
          </a:xfrm>
          <a:prstGeom prst="rightArrowCallout">
            <a:avLst/>
          </a:prstGeom>
          <a:noFill/>
          <a:ln w="31750">
            <a:solidFill>
              <a:schemeClr val="accent4">
                <a:lumMod val="60000"/>
                <a:lumOff val="40000"/>
                <a:alpha val="9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TextBox 31"/>
          <p:cNvSpPr txBox="1"/>
          <p:nvPr/>
        </p:nvSpPr>
        <p:spPr>
          <a:xfrm>
            <a:off x="7936829" y="1881972"/>
            <a:ext cx="1844792" cy="83099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Deliberate search for new possibilities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71935" y="3133714"/>
            <a:ext cx="1956036" cy="58477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Speculating &amp; </a:t>
            </a:r>
            <a:r>
              <a:rPr lang="en-US" sz="1600" dirty="0" err="1">
                <a:solidFill>
                  <a:srgbClr val="FF0000"/>
                </a:solidFill>
              </a:rPr>
              <a:t>hypothesising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20083" y="4166111"/>
            <a:ext cx="806205" cy="64633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What if?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787370" y="5563116"/>
            <a:ext cx="2152979" cy="36933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Creative originality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59081" y="5077990"/>
            <a:ext cx="2005974" cy="977538"/>
          </a:xfrm>
          <a:prstGeom prst="rect">
            <a:avLst/>
          </a:prstGeom>
          <a:noFill/>
          <a:ln w="31750">
            <a:solidFill>
              <a:schemeClr val="accent4">
                <a:lumMod val="60000"/>
                <a:lumOff val="40000"/>
                <a:alpha val="9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TextBox 44"/>
          <p:cNvSpPr txBox="1"/>
          <p:nvPr/>
        </p:nvSpPr>
        <p:spPr>
          <a:xfrm>
            <a:off x="4128010" y="600007"/>
            <a:ext cx="217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Conserving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78861" y="596938"/>
            <a:ext cx="135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Extending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46425" y="958049"/>
            <a:ext cx="171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reproductive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01937" y="961448"/>
            <a:ext cx="134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analytical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61463" y="961448"/>
            <a:ext cx="152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speculative</a:t>
            </a: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>
            <a:off x="5515421" y="781603"/>
            <a:ext cx="2486964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280120" y="1142715"/>
            <a:ext cx="921817" cy="67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stCxn id="48" idx="3"/>
            <a:endCxn id="49" idx="1"/>
          </p:cNvCxnSpPr>
          <p:nvPr/>
        </p:nvCxnSpPr>
        <p:spPr>
          <a:xfrm>
            <a:off x="7545501" y="1146114"/>
            <a:ext cx="7159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Down Arrow 61"/>
          <p:cNvSpPr/>
          <p:nvPr/>
        </p:nvSpPr>
        <p:spPr>
          <a:xfrm>
            <a:off x="8510838" y="1337578"/>
            <a:ext cx="624697" cy="53206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Down Arrow 63"/>
          <p:cNvSpPr/>
          <p:nvPr/>
        </p:nvSpPr>
        <p:spPr>
          <a:xfrm>
            <a:off x="4302574" y="1392640"/>
            <a:ext cx="624697" cy="53206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TextBox 49"/>
          <p:cNvSpPr txBox="1"/>
          <p:nvPr/>
        </p:nvSpPr>
        <p:spPr>
          <a:xfrm>
            <a:off x="3999998" y="121323"/>
            <a:ext cx="432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Educational Culture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45780" y="4610431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Why</a:t>
            </a:r>
            <a:r>
              <a:rPr lang="en-US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4948" y="6051739"/>
            <a:ext cx="7398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Ballard, B. and Clancy, J. (1991) Assessment by Misconception: Cultural influences and Intellectual traditions In Hamp-Lyons, L. (</a:t>
            </a:r>
            <a:r>
              <a:rPr lang="en-US" sz="1600" dirty="0" err="1"/>
              <a:t>ed</a:t>
            </a:r>
            <a:r>
              <a:rPr lang="en-US" sz="1600" dirty="0"/>
              <a:t>) </a:t>
            </a:r>
            <a:r>
              <a:rPr lang="en-US" sz="1600" i="1" dirty="0"/>
              <a:t>Assessing Second Language Writing in Academic Contexts </a:t>
            </a:r>
            <a:r>
              <a:rPr lang="en-US" sz="1600" dirty="0"/>
              <a:t>(1991) Westport: </a:t>
            </a:r>
            <a:r>
              <a:rPr lang="en-US" sz="1600" dirty="0" err="1"/>
              <a:t>Ablex</a:t>
            </a:r>
            <a:r>
              <a:rPr lang="en-US" sz="1600" dirty="0"/>
              <a:t> Publishing</a:t>
            </a:r>
            <a:r>
              <a:rPr lang="en-GB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384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9" grpId="0"/>
      <p:bldP spid="10" grpId="0"/>
      <p:bldP spid="12" grpId="0"/>
      <p:bldP spid="13" grpId="0"/>
      <p:bldP spid="21" grpId="0"/>
      <p:bldP spid="22" grpId="0"/>
      <p:bldP spid="23" grpId="0"/>
      <p:bldP spid="24" grpId="0"/>
      <p:bldP spid="26" grpId="0"/>
      <p:bldP spid="27" grpId="0"/>
      <p:bldP spid="32" grpId="0" animBg="1"/>
      <p:bldP spid="33" grpId="0" animBg="1"/>
      <p:bldP spid="34" grpId="0" animBg="1"/>
      <p:bldP spid="35" grpId="0" animBg="1"/>
      <p:bldP spid="45" grpId="0"/>
      <p:bldP spid="46" grpId="0"/>
      <p:bldP spid="47" grpId="0"/>
      <p:bldP spid="48" grpId="0"/>
      <p:bldP spid="49" grpId="0"/>
      <p:bldP spid="5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7938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of countries’ cultural aspects</a:t>
            </a:r>
            <a:br>
              <a:rPr lang="en-US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20" y="1153684"/>
            <a:ext cx="8034482" cy="511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77334" y="6339835"/>
            <a:ext cx="6297612" cy="427512"/>
          </a:xfrm>
        </p:spPr>
        <p:txBody>
          <a:bodyPr/>
          <a:lstStyle/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Foreign</a:t>
            </a:r>
            <a:r>
              <a:rPr lang="en-GB" dirty="0"/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Languages</a:t>
            </a:r>
            <a:r>
              <a:rPr lang="en-GB" dirty="0"/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Department</a:t>
            </a:r>
            <a:r>
              <a:rPr lang="en-GB" dirty="0"/>
              <a:t>,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NMU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29" y="5779629"/>
            <a:ext cx="474810" cy="5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8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5439"/>
          </a:xfrm>
        </p:spPr>
        <p:txBody>
          <a:bodyPr>
            <a:noAutofit/>
          </a:bodyPr>
          <a:lstStyle/>
          <a:p>
            <a:r>
              <a:rPr lang="en-US" sz="4800" dirty="0"/>
              <a:t>Power distance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4417"/>
            <a:ext cx="8596668" cy="4556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UK                     USA                                              Ukraine          China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95622" y="6112696"/>
            <a:ext cx="6297612" cy="365125"/>
          </a:xfrm>
        </p:spPr>
        <p:txBody>
          <a:bodyPr/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Foreign</a:t>
            </a:r>
            <a:r>
              <a:rPr lang="en-GB" dirty="0"/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Languages</a:t>
            </a:r>
            <a:r>
              <a:rPr lang="en-GB" dirty="0"/>
              <a:t>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Department</a:t>
            </a:r>
            <a:r>
              <a:rPr lang="en-GB" dirty="0"/>
              <a:t>,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NMU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8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2" y="1977241"/>
            <a:ext cx="8934450" cy="36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82" y="1920875"/>
            <a:ext cx="1511300" cy="123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29" y="5957301"/>
            <a:ext cx="474810" cy="5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8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63458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Collectivism vs Individualism</a:t>
            </a:r>
            <a:endParaRPr lang="ru-RU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6077"/>
            <a:ext cx="10013430" cy="277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Foreign Languages Department, NMU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F44-E1CF-40FB-88AE-99C106EC678D}" type="slidenum">
              <a:rPr lang="ru-RU" smtClean="0"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46006" y="12441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5065" y="1577554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Collectivist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50112" y="1613516"/>
            <a:ext cx="2023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Individualist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5065" y="4826675"/>
            <a:ext cx="5131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Societies in which from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birth onwards people are integrated into strong, cohesive in-groups, which throughout people’s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lifetimes continue to protect them in exchange for unquestioning loyalty.’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1351" y="4826675"/>
            <a:ext cx="4212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‘Societies in which the ties between individuals are loose: everyone expected to look after him or herself and his or her immediate family.’</a:t>
            </a:r>
          </a:p>
        </p:txBody>
      </p:sp>
    </p:spTree>
    <p:extLst>
      <p:ext uri="{BB962C8B-B14F-4D97-AF65-F5344CB8AC3E}">
        <p14:creationId xmlns:p14="http://schemas.microsoft.com/office/powerpoint/2010/main" val="17822211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460</Words>
  <Application>Microsoft Office PowerPoint</Application>
  <PresentationFormat>Широкоэкранный</PresentationFormat>
  <Paragraphs>141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3</vt:lpstr>
      <vt:lpstr>Аспект</vt:lpstr>
      <vt:lpstr>Teaching EAP in terms of academic mobility </vt:lpstr>
      <vt:lpstr>Who we are Who you are</vt:lpstr>
      <vt:lpstr>What is EAP?</vt:lpstr>
      <vt:lpstr>Презентация PowerPoint</vt:lpstr>
      <vt:lpstr>For whom?</vt:lpstr>
      <vt:lpstr>Презентация PowerPoint</vt:lpstr>
      <vt:lpstr>Comparison of countries’ cultural aspects </vt:lpstr>
      <vt:lpstr>Power distance</vt:lpstr>
      <vt:lpstr>Collectivism vs Individualism</vt:lpstr>
      <vt:lpstr>Features of Academic English style   Complexity   Formality    Precision      Objectivity  Explicitness   Accuracy    Hedging     Responsibility</vt:lpstr>
      <vt:lpstr>Презентация PowerPoint</vt:lpstr>
      <vt:lpstr>Презентация PowerPoint</vt:lpstr>
      <vt:lpstr>Thank you for cooperation!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EAP in terms of academic mobility</dc:title>
  <dc:creator>Нечай Наталия</dc:creator>
  <cp:lastModifiedBy>Нечай Наталия</cp:lastModifiedBy>
  <cp:revision>32</cp:revision>
  <dcterms:created xsi:type="dcterms:W3CDTF">2017-02-26T20:18:31Z</dcterms:created>
  <dcterms:modified xsi:type="dcterms:W3CDTF">2017-03-01T06:25:40Z</dcterms:modified>
</cp:coreProperties>
</file>